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2"/>
    <p:sldId id="1017" r:id="rId3"/>
    <p:sldId id="1018" r:id="rId4"/>
    <p:sldId id="1040" r:id="rId5"/>
    <p:sldId id="1021" r:id="rId6"/>
    <p:sldId id="1022" r:id="rId7"/>
    <p:sldId id="1023" r:id="rId8"/>
    <p:sldId id="1055" r:id="rId9"/>
    <p:sldId id="1026" r:id="rId10"/>
    <p:sldId id="1027" r:id="rId11"/>
    <p:sldId id="1028" r:id="rId12"/>
    <p:sldId id="1029" r:id="rId13"/>
    <p:sldId id="1031" r:id="rId14"/>
    <p:sldId id="1032" r:id="rId15"/>
    <p:sldId id="1033" r:id="rId16"/>
    <p:sldId id="1041" r:id="rId17"/>
    <p:sldId id="1042" r:id="rId18"/>
    <p:sldId id="1043" r:id="rId19"/>
    <p:sldId id="1044" r:id="rId20"/>
    <p:sldId id="1045" r:id="rId21"/>
    <p:sldId id="1046" r:id="rId22"/>
    <p:sldId id="1047" r:id="rId23"/>
    <p:sldId id="1048" r:id="rId24"/>
    <p:sldId id="1049" r:id="rId25"/>
    <p:sldId id="1050" r:id="rId26"/>
    <p:sldId id="1051" r:id="rId27"/>
    <p:sldId id="1052" r:id="rId28"/>
    <p:sldId id="1053" r:id="rId29"/>
    <p:sldId id="1054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第三模块提优测评</a:t>
            </a:r>
            <a:r>
              <a:rPr lang="zh-CN" altLang="en-US" sz="6000" dirty="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778159"/>
              </p:ext>
            </p:extLst>
          </p:nvPr>
        </p:nvGraphicFramePr>
        <p:xfrm>
          <a:off x="395908" y="836712"/>
          <a:ext cx="11450794" cy="5666232"/>
        </p:xfrm>
        <a:graphic>
          <a:graphicData uri="http://schemas.openxmlformats.org/drawingml/2006/table">
            <a:tbl>
              <a:tblPr firstRow="1" firstCol="1" bandRow="1"/>
              <a:tblGrid>
                <a:gridCol w="5379584">
                  <a:extLst>
                    <a:ext uri="{9D8B030D-6E8A-4147-A177-3AD203B41FA5}">
                      <a16:colId xmlns:a16="http://schemas.microsoft.com/office/drawing/2014/main" val="3937885518"/>
                    </a:ext>
                  </a:extLst>
                </a:gridCol>
                <a:gridCol w="6071210">
                  <a:extLst>
                    <a:ext uri="{9D8B030D-6E8A-4147-A177-3AD203B41FA5}">
                      <a16:colId xmlns:a16="http://schemas.microsoft.com/office/drawing/2014/main" val="1801680232"/>
                    </a:ext>
                  </a:extLst>
                </a:gridCol>
              </a:tblGrid>
              <a:tr h="411451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Sally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Trip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762014"/>
                  </a:ext>
                </a:extLst>
              </a:tr>
              <a:tr h="8229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Sally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museum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park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491598"/>
                  </a:ext>
                </a:extLst>
              </a:tr>
              <a:tr h="8229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Sally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there?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Saturday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holiday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297462"/>
                  </a:ext>
                </a:extLst>
              </a:tr>
              <a:tr h="8229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Sally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1108185"/>
                  </a:ext>
                </a:extLst>
              </a:tr>
              <a:tr h="8229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Sally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father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Her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friend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2682462"/>
                  </a:ext>
                </a:extLst>
              </a:tr>
              <a:tr h="82290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Sally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there?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Went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swimming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Took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061960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6186645" y="128901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09218" y="236913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209218" y="391823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09218" y="441618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9218" y="599238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五、根据首字母提示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Yellow River is our mother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long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swimming champion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冠军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Asian Games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watched the Spring Festival Gala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春节联欢晚会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4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green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Mount Huang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Longlong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coming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48020" y="2158734"/>
            <a:ext cx="780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iver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14686" y="2780928"/>
            <a:ext cx="4635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55646" y="4077072"/>
            <a:ext cx="862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ours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78982" y="4725144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lants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167214" y="5373216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ait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0317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六、从方框中选择合适的一项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too many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 bad for you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my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Shenzhou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model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神舟二十号模型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find 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children always go to the park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class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I’ll go to the supermarket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need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238353"/>
              </p:ext>
            </p:extLst>
          </p:nvPr>
        </p:nvGraphicFramePr>
        <p:xfrm>
          <a:off x="550590" y="1568981"/>
          <a:ext cx="11083725" cy="601130"/>
        </p:xfrm>
        <a:graphic>
          <a:graphicData uri="http://schemas.openxmlformats.org/drawingml/2006/table">
            <a:tbl>
              <a:tblPr firstRow="1" firstCol="1" bandRow="1"/>
              <a:tblGrid>
                <a:gridCol w="11083725">
                  <a:extLst>
                    <a:ext uri="{9D8B030D-6E8A-4147-A177-3AD203B41FA5}">
                      <a16:colId xmlns:a16="http://schemas.microsoft.com/office/drawing/2014/main" val="628134766"/>
                    </a:ext>
                  </a:extLst>
                </a:gridCol>
              </a:tblGrid>
              <a:tr h="60113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Hurry up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over there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shopping list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ice creams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 the weekend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0623517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3790950" y="2217193"/>
            <a:ext cx="17795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ice creams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912292" y="3496310"/>
            <a:ext cx="17346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over there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807174" y="4002278"/>
            <a:ext cx="24801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at the weekend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0804" y="4707390"/>
            <a:ext cx="16514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Hurry up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807174" y="5223963"/>
            <a:ext cx="24016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 shopping list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visited lots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72000" algn="l"/>
                <a:tab pos="74437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off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7443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they do yesterday?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72000" algn="l"/>
                <a:tab pos="744378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took many beautiful photos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lakes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72000" algn="l"/>
                <a:tab pos="744378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</a:p>
          <a:p>
            <a:pPr hangingPunct="0">
              <a:spcAft>
                <a:spcPts val="0"/>
              </a:spcAft>
              <a:tabLst>
                <a:tab pos="4572000" algn="l"/>
                <a:tab pos="7443788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hour has sixty minutes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72000" algn="l"/>
                <a:tab pos="744378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91264" y="15162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70426" y="28010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47251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4409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didn’t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park last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019675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going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go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53427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the British Museum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019675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53427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took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hours to plant trees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019675" algn="l"/>
                <a:tab pos="753427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18813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46702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67348" y="438536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2325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did you meet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lots of 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met John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at the weekend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visited lots of places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there by bus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106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there at seven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02179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454907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7096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go 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00213" hangingPunct="0">
              <a:spcAft>
                <a:spcPts val="0"/>
              </a:spcAft>
              <a:tabLst>
                <a:tab pos="4591050" algn="l"/>
                <a:tab pos="79819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9819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went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 hangingPunct="0">
              <a:spcAft>
                <a:spcPts val="0"/>
              </a:spcAft>
              <a:tabLst>
                <a:tab pos="4591050" algn="l"/>
                <a:tab pos="79819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swam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91050" algn="l"/>
                <a:tab pos="79819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Buckingham Palace is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London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more than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 old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00213" hangingPunct="0">
              <a:spcAft>
                <a:spcPts val="0"/>
              </a:spcAft>
              <a:tabLst>
                <a:tab pos="4591050" algn="l"/>
                <a:tab pos="79819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100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200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300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424" y="3761727"/>
            <a:ext cx="3094559" cy="43687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72975" y="10976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2975" y="239383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2975" y="36899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八、按要求完成下列各题。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went to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British Museum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weekend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played football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Sunday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</a:t>
            </a:r>
            <a:r>
              <a:rPr lang="en-US" altLang="zh-CN"/>
              <a:t>n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oon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spc="-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 and his father</a:t>
            </a:r>
            <a:r>
              <a:rPr lang="en-US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to the Great Wall yesterday</a:t>
            </a:r>
            <a:r>
              <a:rPr lang="en-US" altLang="zh-CN" spc="-1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340744"/>
            <a:ext cx="564763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Where did you go at the weekend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636888"/>
            <a:ext cx="499207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What did you do last Sunday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5899" y="4897486"/>
            <a:ext cx="666541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Who went to the Great Wall yesterday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0449"/>
            <a:ext cx="11485848" cy="295465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milk do you want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bottles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作完整回答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at the weekend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作完整回答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0599" y="2274545"/>
            <a:ext cx="43828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want four bottles of milk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3570689"/>
            <a:ext cx="69584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I/We cleaned the room at the weekend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05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55632"/>
            <a:ext cx="11485848" cy="3453253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九、从方框中选择合适的句子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went to the US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what did she do in the US?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sz="2400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went there by plane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she did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4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will come back next week</a:t>
            </a:r>
            <a:r>
              <a:rPr lang="en-US" altLang="zh-CN" sz="2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366" y="4344545"/>
            <a:ext cx="11278968" cy="153272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5114925" algn="l"/>
              </a:tabLst>
            </a:pP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When will she come 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back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did she go there?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5114925" algn="l"/>
              </a:tabLst>
            </a:pP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she go to the </a:t>
            </a:r>
            <a:r>
              <a:rPr lang="en-US" altLang="zh-CN" sz="2400" b="0">
                <a:solidFill>
                  <a:srgbClr val="000000"/>
                </a:solidFill>
                <a:cs typeface="Times New Roman" panose="02020603050405020304" pitchFamily="18" charset="0"/>
              </a:rPr>
              <a:t>Disneyland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r>
              <a:rPr lang="en-US" altLang="zh-CN" sz="2400">
                <a:solidFill>
                  <a:srgbClr val="000000"/>
                </a:solidFill>
                <a:cs typeface="Times New Roman" panose="02020603050405020304" pitchFamily="18" charset="0"/>
              </a:rPr>
              <a:t> 	</a:t>
            </a:r>
            <a:r>
              <a:rPr lang="en-US" altLang="zh-CN" sz="2400" b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She visited her grandpa and grandma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sz="24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Where did Ann go? 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10458" y="135802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E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1601832" y="232788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D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6241922" y="233093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</a:t>
            </a:r>
            <a:endParaRPr lang="zh-CN" altLang="en-US" sz="2400"/>
          </a:p>
        </p:txBody>
      </p:sp>
      <p:sp>
        <p:nvSpPr>
          <p:cNvPr id="7" name="矩形 6"/>
          <p:cNvSpPr/>
          <p:nvPr/>
        </p:nvSpPr>
        <p:spPr>
          <a:xfrm>
            <a:off x="1614463" y="326003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C</a:t>
            </a:r>
            <a:endParaRPr lang="zh-CN" altLang="en-US" sz="2400"/>
          </a:p>
        </p:txBody>
      </p:sp>
      <p:sp>
        <p:nvSpPr>
          <p:cNvPr id="8" name="矩形 7"/>
          <p:cNvSpPr/>
          <p:nvPr/>
        </p:nvSpPr>
        <p:spPr>
          <a:xfrm>
            <a:off x="1610458" y="37436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71733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did you go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you do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visited lots of places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took lots of photos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1191" y="3212976"/>
            <a:ext cx="311335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you do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1191" y="5157192"/>
            <a:ext cx="399442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visited lots of places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1566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1602" y="40311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林涛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假期去桂林旅游了。根据他的登机牌及照片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480" y="928938"/>
            <a:ext cx="2380430" cy="439005"/>
          </a:xfrm>
          <a:prstGeom prst="rect">
            <a:avLst/>
          </a:prstGeom>
        </p:spPr>
      </p:pic>
      <p:pic>
        <p:nvPicPr>
          <p:cNvPr id="4" name="gyy215.jpg" descr="id:214748909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11350" y="2131115"/>
            <a:ext cx="5543980" cy="2544940"/>
          </a:xfrm>
          <a:prstGeom prst="rect">
            <a:avLst/>
          </a:prstGeom>
        </p:spPr>
      </p:pic>
      <p:pic>
        <p:nvPicPr>
          <p:cNvPr id="5" name="gyy215a.jpg" descr="id:21474891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243683" y="5107422"/>
            <a:ext cx="1328786" cy="1255592"/>
          </a:xfrm>
          <a:prstGeom prst="rect">
            <a:avLst/>
          </a:prstGeom>
        </p:spPr>
      </p:pic>
      <p:pic>
        <p:nvPicPr>
          <p:cNvPr id="6" name="gyy215b.jpg" descr="id:214748910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439630" y="5107422"/>
            <a:ext cx="1328295" cy="1153907"/>
          </a:xfrm>
          <a:prstGeom prst="rect">
            <a:avLst/>
          </a:prstGeom>
        </p:spPr>
      </p:pic>
      <p:pic>
        <p:nvPicPr>
          <p:cNvPr id="7" name="gyy215c.jpg" descr="id:214748911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7645313" y="5107422"/>
            <a:ext cx="1221697" cy="115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0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Tao went to Guilin during the holiday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在假期期间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Tao left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Chongqing in the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Tao took many beautiful pictures and bought some presents in Guilin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Tao ate delicious 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 Tao went to Guilin by plane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8134" y="111361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4012" y="175247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5996" y="238666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54776" y="36619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46150" y="431755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36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根据短文内容，选词填空。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Most people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have/had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hobbies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hobby is something people like doing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hobbies do you 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likes/like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thinks her garden is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Jackie likes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making/make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sometimes makes nice clothes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for/to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friends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Jimmy likes drawing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draws nice pictures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Tommy likes 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sometimes skates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likes reading books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18942" y="214148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have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0630" y="3439165"/>
            <a:ext cx="8819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likes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38822" y="4008308"/>
            <a:ext cx="13436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making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26140" y="4572615"/>
            <a:ext cx="64312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for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6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15440"/>
            <a:ext cx="11485848" cy="2677656"/>
          </a:xfrm>
        </p:spPr>
        <p:txBody>
          <a:bodyPr/>
          <a:lstStyle/>
          <a:p>
            <a:pPr algn="dist"/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He/She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often reads books in the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Anything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be/is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hobby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be reading, playing, drawing or doing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Just 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find/found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that makes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happy/happily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have fun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092150" y="1731910"/>
            <a:ext cx="6222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57646" y="239013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be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741019" y="3019428"/>
            <a:ext cx="805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find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432938" y="2803984"/>
            <a:ext cx="11448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happy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99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203132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小伙伴聊一聊你的爱好。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702" y="2075826"/>
            <a:ext cx="3332602" cy="487139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506188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like reading books and playing</a:t>
            </a:r>
            <a:r>
              <a:rPr lang="en-US" altLang="zh-CN" sz="10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basketball with my friends in the park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32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7172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十二、阅读短文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sunny at the weekend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children were busy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Mary watered her flowers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them very much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garden is very beautiful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Jackie made some nice clothes for his mum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good at making clothes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Jimmy drew a nice picture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Tommy skated with his friend in the park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likes skating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Ben read books in the library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all had a good time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看图，根据短文内容，在相应的横线上写出人物的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名字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d122.jpg" descr="id:21474891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94606" y="1993091"/>
            <a:ext cx="1694815" cy="1476375"/>
          </a:xfrm>
          <a:prstGeom prst="rect">
            <a:avLst/>
          </a:prstGeom>
        </p:spPr>
      </p:pic>
      <p:pic>
        <p:nvPicPr>
          <p:cNvPr id="4" name="cd123.jpg" descr="id:214748914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99062" y="1658664"/>
            <a:ext cx="1678940" cy="1718945"/>
          </a:xfrm>
          <a:prstGeom prst="rect">
            <a:avLst/>
          </a:prstGeom>
        </p:spPr>
      </p:pic>
      <p:pic>
        <p:nvPicPr>
          <p:cNvPr id="5" name="cd124.jpg" descr="id:214748915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19542" y="1717418"/>
            <a:ext cx="1132205" cy="1718945"/>
          </a:xfrm>
          <a:prstGeom prst="rect">
            <a:avLst/>
          </a:prstGeom>
        </p:spPr>
      </p:pic>
      <p:pic>
        <p:nvPicPr>
          <p:cNvPr id="6" name="cd125.jpg" descr="id:214748915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08881" y="4077072"/>
            <a:ext cx="1780540" cy="1718945"/>
          </a:xfrm>
          <a:prstGeom prst="rect">
            <a:avLst/>
          </a:prstGeom>
        </p:spPr>
      </p:pic>
      <p:pic>
        <p:nvPicPr>
          <p:cNvPr id="7" name="cd126.jpg" descr="id:2147489165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941302" y="4157047"/>
            <a:ext cx="1536700" cy="171894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67437" y="3401859"/>
            <a:ext cx="13491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Tommy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303118" y="3401859"/>
            <a:ext cx="10406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Mary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119542" y="3436363"/>
            <a:ext cx="11608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Jackie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50719" y="5851237"/>
            <a:ext cx="78258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Ben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01140" y="5796017"/>
            <a:ext cx="124264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Jimmy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31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9265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Mary didn’t have a garden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 read books at home at the weekend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children were busy but happy at the weekend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536290"/>
            <a:ext cx="3453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18908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8134" y="38188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4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随着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双减政策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的实施，同学们有更多的时间走进大自然，欣赏祖国的大好河山。假如你是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请根据思维导图提示，以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Trip”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为题，发挥你的想象，写一写最让你难忘的一次旅行吧！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条理清晰，意思连贯，语句通顺，标点正确。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219.jpg" descr="id:214748917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2201" y="4581128"/>
            <a:ext cx="8403154" cy="18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15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687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______________________________________________________________________________________________________________________________</a:t>
            </a:r>
            <a:endParaRPr lang="zh-CN" altLang="en-US" dirty="0"/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136080"/>
            <a:ext cx="11350976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Trip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everyone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Dalian with my family last summer holiday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there by train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arrived there at nine o’clock in the morning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Dalian is a beautiful city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watched a film in Dalian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swam in the sea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ate seafood too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had a good time there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73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the bus ride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likes the plane best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 went there with you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did you go there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see many monkeys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see the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1916832"/>
            <a:ext cx="43268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She likes the bus ride best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054387"/>
            <a:ext cx="383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How did you go there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0854" y="5733256"/>
            <a:ext cx="466666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went to see many monkeys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8157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27378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46600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did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Tomorrow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 week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212976"/>
            <a:ext cx="40751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Mary go to Beijing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703667"/>
            <a:ext cx="434920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When did you come here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50803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09853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485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were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the zoo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took a boat trip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Sunday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didn’t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782260"/>
            <a:ext cx="475796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 did you go last week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325369"/>
            <a:ext cx="383143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did you go there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0794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72219" y="36512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79664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took some photos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books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postcards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741578"/>
            <a:ext cx="330250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did they do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 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134" y="200272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85737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判断下列句子与所听内容是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34215"/>
            <a:ext cx="11485848" cy="541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Linda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are you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fine, thanks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do at the weekend, Tom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visited lots of places with my brother,Jim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go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went to the British Museum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visited Big Ben in the UK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Big Ben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 big clock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tall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Jim like it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he did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liked the bike ride best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1617181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and his brother visited lots of places at the weekend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 and his brother went to the London Eye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Linda didn’t know Big Ben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 Ben is a very tall and big clock in the UK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Jim liked the bus ride best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042" y="1658573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8042" y="2272547"/>
            <a:ext cx="404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8042" y="2884447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8042" y="3516935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8042" y="4180591"/>
            <a:ext cx="404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7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在括号内打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060780"/>
            <a:ext cx="11485848" cy="388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Hi, I’m Sally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visiting museums at the weekend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museum, I can see lots of interesting things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Saturday, I went to a science museum with my father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far from my city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left home at 8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in the morning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took us two hours to get there by bus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museum, people could talk and do some interesting things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took many photos there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2593</Words>
  <Application>Microsoft Office PowerPoint</Application>
  <PresentationFormat>自定义</PresentationFormat>
  <Paragraphs>263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463</cp:revision>
  <dcterms:created xsi:type="dcterms:W3CDTF">2020-11-06T05:24:00Z</dcterms:created>
  <dcterms:modified xsi:type="dcterms:W3CDTF">2025-06-15T09:14:28Z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